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AE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43" y="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E2AB8-AF3A-4E12-8463-10B7B4CF50F2}" type="datetimeFigureOut">
              <a:rPr lang="de-DE" smtClean="0"/>
              <a:t>08.03.2022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A874E-0B5C-434F-AFB4-D5C1F2CAE8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213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C710E571-530C-4946-8253-F8791C72C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8" t="-5632" r="14105" b="50687"/>
          <a:stretch/>
        </p:blipFill>
        <p:spPr>
          <a:xfrm>
            <a:off x="1968000" y="2997000"/>
            <a:ext cx="10224000" cy="3293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1D7597F-CEF9-4F27-9243-60CCCA6B7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400" y="1275851"/>
            <a:ext cx="9901237" cy="1881188"/>
          </a:xfrm>
        </p:spPr>
        <p:txBody>
          <a:bodyPr anchor="ctr"/>
          <a:lstStyle>
            <a:lvl1pPr algn="l">
              <a:defRPr sz="44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3AEE53E-B4A4-4104-A14F-E482D4FCF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400" y="3249114"/>
            <a:ext cx="9898775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DDB3804-947D-4BB3-B4D5-7ED4F73876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000" y="1629000"/>
            <a:ext cx="1265935" cy="28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13495AE-BA1B-490C-9451-F7BF79EBD3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000" y="2349000"/>
            <a:ext cx="1606512" cy="1368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89C91DA-98AD-4679-96D3-32364BED134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0" y="231113"/>
            <a:ext cx="1260720" cy="806776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509EEA94-67BF-4A6F-BFDF-2FCF43862A6F}"/>
              </a:ext>
            </a:extLst>
          </p:cNvPr>
          <p:cNvSpPr/>
          <p:nvPr userDrawn="1"/>
        </p:nvSpPr>
        <p:spPr>
          <a:xfrm>
            <a:off x="0" y="0"/>
            <a:ext cx="12193200" cy="46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C076E73-8E2A-4323-863E-FB657B36997D}"/>
              </a:ext>
            </a:extLst>
          </p:cNvPr>
          <p:cNvSpPr/>
          <p:nvPr userDrawn="1"/>
        </p:nvSpPr>
        <p:spPr>
          <a:xfrm>
            <a:off x="0" y="6739200"/>
            <a:ext cx="12192000" cy="11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3C27E9D-7463-4196-8D82-060FD0916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7" t="18280" r="6442" b="3436"/>
          <a:stretch/>
        </p:blipFill>
        <p:spPr>
          <a:xfrm>
            <a:off x="0" y="3717000"/>
            <a:ext cx="12192000" cy="30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31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Inh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715C8A-186E-459B-B87A-D3406A75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7491B7-2EA6-44BC-94D5-3DBCB617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E9A029-D75B-417F-9DB8-B8AB320EA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5376605"/>
            <a:ext cx="5435600" cy="57334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0F6146-DFEE-4F99-8570-8E02F1A4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34EDF1F-371E-43F8-A0CD-641A876C277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29425" y="1998663"/>
            <a:ext cx="4846638" cy="34099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838DC3E4-200D-4DC2-A2EF-29694DDAEC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5938" y="1628775"/>
            <a:ext cx="5435600" cy="324248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060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A1B41-368E-4153-B916-7574602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C9DE28-F024-4AFD-8810-BFDA1385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C88953-A785-47B1-AFF9-BDB1C518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400" y="1627200"/>
            <a:ext cx="6492875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A56A27-597C-4144-BD98-4C9AB6EDC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44971" y="1628775"/>
            <a:ext cx="4131092" cy="4322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FDE8D-8561-403A-94F6-0991E42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182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A1B41-368E-4153-B916-7574602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C9DE28-F024-4AFD-8810-BFDA1385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C88953-A785-47B1-AFF9-BDB1C518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4649" y="1628775"/>
            <a:ext cx="5436000" cy="4321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FDE8D-8561-403A-94F6-0991E42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9A411B8-031D-4B1D-B393-ED20621F07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400" y="1628774"/>
            <a:ext cx="5435600" cy="4321176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834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A1B41-368E-4153-B916-7574602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C9DE28-F024-4AFD-8810-BFDA1385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C88953-A785-47B1-AFF9-BDB1C518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27252" y="1628775"/>
            <a:ext cx="3420000" cy="20161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FDE8D-8561-403A-94F6-0991E42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9A411B8-031D-4B1D-B393-ED20621F07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400" y="1628774"/>
            <a:ext cx="3420000" cy="20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1CEAED0-2572-4764-BFC8-0EB8D92637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400" y="3933825"/>
            <a:ext cx="3420000" cy="20160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4C2D890D-044C-4691-AB68-CB188520F4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400" y="3934800"/>
            <a:ext cx="3420000" cy="20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4D54777-BC54-419F-A591-F261EAF105F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58175" y="1628774"/>
            <a:ext cx="3417888" cy="43211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38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A1B41-368E-4153-B916-7574602D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C9DE28-F024-4AFD-8810-BFDA1385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EC88953-A785-47B1-AFF9-BDB1C5184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27252" y="1628775"/>
            <a:ext cx="3420000" cy="20161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4FFDE8D-8561-403A-94F6-0991E423D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9A411B8-031D-4B1D-B393-ED20621F07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400" y="1628774"/>
            <a:ext cx="3456000" cy="20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1CEAED0-2572-4764-BFC8-0EB8D92637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400" y="3933825"/>
            <a:ext cx="3456000" cy="20160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4C2D890D-044C-4691-AB68-CB188520F4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400" y="3934800"/>
            <a:ext cx="3420000" cy="2016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C0ED0CB-30C9-42CC-BEEF-DE812CDCEA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40676" y="1628775"/>
            <a:ext cx="3420000" cy="2016125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B5614DA7-23A7-4EB7-87DD-61F717B535A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41600" y="3934800"/>
            <a:ext cx="3420000" cy="201612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59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CDAAE3-B96D-4E6E-BF57-D685B77F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00" y="6311109"/>
            <a:ext cx="7267575" cy="547200"/>
          </a:xfrm>
        </p:spPr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9E3EFD-702B-4D42-AB94-19563EE6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9" y="1628775"/>
            <a:ext cx="9905761" cy="43211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A44D2E-E452-4FBD-8CE2-9F0A6CA0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4E3B84D-F899-438A-93E9-50FE1B3AD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28555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Aufzählung mit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CDAAE3-B96D-4E6E-BF57-D685B77F7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00" y="6311109"/>
            <a:ext cx="7267575" cy="547200"/>
          </a:xfrm>
        </p:spPr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9E3EFD-702B-4D42-AB94-19563EE6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9" y="1628775"/>
            <a:ext cx="9905761" cy="4321175"/>
          </a:xfrm>
        </p:spPr>
        <p:txBody>
          <a:bodyPr/>
          <a:lstStyle>
            <a:lvl1pPr marL="396000" indent="-396000">
              <a:buClr>
                <a:schemeClr val="accent2"/>
              </a:buClr>
              <a:buFont typeface="+mj-lt"/>
              <a:buAutoNum type="arabicPeriod"/>
              <a:defRPr/>
            </a:lvl1pPr>
            <a:lvl2pPr marL="720000"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A44D2E-E452-4FBD-8CE2-9F0A6CA0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0D49C6F-4731-45A6-95BF-3133B3776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3204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5AE01CA0-D7BF-4B08-B521-7CE71E5472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7" r="17842" b="58005"/>
          <a:stretch/>
        </p:blipFill>
        <p:spPr>
          <a:xfrm>
            <a:off x="0" y="2760809"/>
            <a:ext cx="12192000" cy="4097191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7CD816-5BAA-47E1-9139-BA626578F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00" y="6078345"/>
            <a:ext cx="7267575" cy="547200"/>
          </a:xfrm>
        </p:spPr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9FFCC3-974A-402C-88D1-2C38CF07A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3148970"/>
            <a:ext cx="9706585" cy="150018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8BAEB29-716C-4BB1-875A-FBD546AEA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1628775"/>
            <a:ext cx="9694862" cy="1415050"/>
          </a:xfrm>
        </p:spPr>
        <p:txBody>
          <a:bodyPr anchor="t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F518019-A490-48B6-AB9F-CC812D281E39}"/>
              </a:ext>
            </a:extLst>
          </p:cNvPr>
          <p:cNvSpPr/>
          <p:nvPr userDrawn="1"/>
        </p:nvSpPr>
        <p:spPr>
          <a:xfrm>
            <a:off x="0" y="0"/>
            <a:ext cx="12192000" cy="4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DAD9294-E2C8-4BAD-B036-1834069E47B3}"/>
              </a:ext>
            </a:extLst>
          </p:cNvPr>
          <p:cNvSpPr/>
          <p:nvPr userDrawn="1"/>
        </p:nvSpPr>
        <p:spPr>
          <a:xfrm>
            <a:off x="0" y="6739200"/>
            <a:ext cx="12192000" cy="118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08C4BB6-FB2F-4984-9C53-B0DCAFC991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0" y="231113"/>
            <a:ext cx="1260720" cy="8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6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166C06A-95CE-45CB-BA2A-AF95C43E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EDB5A9-36BB-4E6A-8460-0D6D62EDA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DC994C-5D6D-4DB9-B89C-18E3A9089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400" y="1628775"/>
            <a:ext cx="5433138" cy="43211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8D924BF-A634-4348-8036-91660FD08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3" y="1628775"/>
            <a:ext cx="5435601" cy="43211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9BC95A-1C71-4130-A4A8-EB71C3ED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7174" y="6310800"/>
            <a:ext cx="1774825" cy="547200"/>
          </a:xfrm>
        </p:spPr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903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A49C1FD-7C1C-4A68-AEB8-68E3C5B35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F56779-16FD-42DD-B8EF-5C96225E8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A26518-C22D-447B-8BE8-8BD481E9B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400" y="1627200"/>
            <a:ext cx="5433138" cy="82391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</a:t>
            </a:r>
          </a:p>
          <a:p>
            <a:pPr lvl="0"/>
            <a:r>
              <a:rPr lang="de-DE" dirty="0"/>
              <a:t>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62CBE11-5021-402F-98B7-C1C15231B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400" y="2505075"/>
            <a:ext cx="5433138" cy="34448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41AAB7-E52E-4183-95D9-C0247B0EE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463" y="1627200"/>
            <a:ext cx="5435599" cy="82391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378228-9FFA-4B16-A8D1-E4DA61B7C3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63" y="2505600"/>
            <a:ext cx="5435599" cy="34448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918CAC-E562-4284-AA0D-87ACB1768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414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8F8107-8562-4F6A-AC86-0AD30B458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176F131-FDFB-4199-A972-2479BC493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1ACB2D-704D-4AAF-9F08-E8EF447C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16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BEB6F1-4CD7-43CB-9F74-CCF4E658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F6FC1B5-0AAB-4534-B876-3410DBD1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3676812-BF53-4170-950E-8E4285B74B2D}"/>
              </a:ext>
            </a:extLst>
          </p:cNvPr>
          <p:cNvSpPr/>
          <p:nvPr userDrawn="1"/>
        </p:nvSpPr>
        <p:spPr>
          <a:xfrm>
            <a:off x="10416000" y="1"/>
            <a:ext cx="1776000" cy="1269000"/>
          </a:xfrm>
          <a:prstGeom prst="rect">
            <a:avLst/>
          </a:prstGeom>
          <a:gradFill>
            <a:gsLst>
              <a:gs pos="100000">
                <a:schemeClr val="accent1">
                  <a:alpha val="5000"/>
                </a:schemeClr>
              </a:gs>
              <a:gs pos="0">
                <a:schemeClr val="accent1">
                  <a:lumMod val="100000"/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591146E-B987-48B4-87F9-04FD10F3B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0" y="231113"/>
            <a:ext cx="1260720" cy="8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12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orient="horz" pos="2387" userDrawn="1">
          <p15:clr>
            <a:srgbClr val="FBAE40"/>
          </p15:clr>
        </p15:guide>
        <p15:guide id="3" orient="horz" pos="2296" userDrawn="1">
          <p15:clr>
            <a:srgbClr val="FBAE40"/>
          </p15:clr>
        </p15:guide>
        <p15:guide id="4" orient="horz" pos="247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Rahmen und Inh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715C8A-186E-459B-B87A-D3406A75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7491B7-2EA6-44BC-94D5-3DBCB617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00" cy="1220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E9A029-D75B-417F-9DB8-B8AB320EA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5276851"/>
            <a:ext cx="5435600" cy="6730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0F6146-DFEE-4F99-8570-8E02F1A4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D89D525-C190-4E79-ACBD-08D46FD6D2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938" y="1628774"/>
            <a:ext cx="5580062" cy="3409951"/>
          </a:xfrm>
          <a:ln w="12700">
            <a:solidFill>
              <a:schemeClr val="bg2">
                <a:lumMod val="85000"/>
              </a:schemeClr>
            </a:solidFill>
          </a:ln>
        </p:spPr>
        <p:txBody>
          <a:bodyPr lIns="180000" tIns="180000" rIns="180000" bIns="180000"/>
          <a:lstStyle>
            <a:lvl1pPr>
              <a:defRPr/>
            </a:lvl1pPr>
          </a:lstStyle>
          <a:p>
            <a:r>
              <a:rPr lang="de-DE" dirty="0"/>
              <a:t>Bitte lade hier ein Bild durch klicken auf das kleine Icon in der Mitte. 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34EDF1F-371E-43F8-A0CD-641A876C277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29425" y="1998663"/>
            <a:ext cx="4846638" cy="34099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0003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4B490C3-BDCC-4AEA-92F6-1F72AD850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62" cy="1219200"/>
          </a:xfrm>
          <a:prstGeom prst="rect">
            <a:avLst/>
          </a:prstGeom>
        </p:spPr>
        <p:txBody>
          <a:bodyPr vert="horz" lIns="0" tIns="36000" rIns="0" bIns="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3EADD6-D3D8-4698-BF81-9D2BA5F8F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399" y="1628775"/>
            <a:ext cx="11157663" cy="4321175"/>
          </a:xfrm>
          <a:prstGeom prst="rect">
            <a:avLst/>
          </a:prstGeom>
        </p:spPr>
        <p:txBody>
          <a:bodyPr vert="horz" lIns="0" tIns="3600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98A049-3AEE-46C3-979E-6A8A3084F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400" y="6311109"/>
            <a:ext cx="7267575" cy="547200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r>
              <a:rPr lang="de-DE" dirty="0"/>
              <a:t>bag-selbsthilfe.de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7BA1E5-EDCB-4C5A-B2DC-28787DFBA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17174" y="6310800"/>
            <a:ext cx="1774825" cy="54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accent2"/>
                </a:solidFill>
              </a:defRPr>
            </a:lvl1pPr>
          </a:lstStyle>
          <a:p>
            <a:fld id="{2E27387F-0FE2-4320-9642-0B95519C7C8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8095CE0-65B6-474B-915D-BF36EB1673C0}"/>
              </a:ext>
            </a:extLst>
          </p:cNvPr>
          <p:cNvSpPr/>
          <p:nvPr userDrawn="1"/>
        </p:nvSpPr>
        <p:spPr>
          <a:xfrm>
            <a:off x="0" y="0"/>
            <a:ext cx="334800" cy="127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60475A55-79EE-4AD1-95F0-2CBBC59624CB}"/>
              </a:ext>
            </a:extLst>
          </p:cNvPr>
          <p:cNvCxnSpPr>
            <a:cxnSpLocks/>
          </p:cNvCxnSpPr>
          <p:nvPr userDrawn="1"/>
        </p:nvCxnSpPr>
        <p:spPr>
          <a:xfrm>
            <a:off x="-1" y="1270800"/>
            <a:ext cx="12193200" cy="555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C04C2FA6-5439-408A-BA5C-140C9EDCF7BC}"/>
              </a:ext>
            </a:extLst>
          </p:cNvPr>
          <p:cNvCxnSpPr/>
          <p:nvPr userDrawn="1"/>
        </p:nvCxnSpPr>
        <p:spPr>
          <a:xfrm>
            <a:off x="0" y="6305550"/>
            <a:ext cx="12192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2C5C9BD6-58E2-4645-9C59-AFA19543B0B0}"/>
              </a:ext>
            </a:extLst>
          </p:cNvPr>
          <p:cNvSpPr/>
          <p:nvPr userDrawn="1"/>
        </p:nvSpPr>
        <p:spPr>
          <a:xfrm>
            <a:off x="10416000" y="1"/>
            <a:ext cx="1776000" cy="1269000"/>
          </a:xfrm>
          <a:prstGeom prst="rect">
            <a:avLst/>
          </a:prstGeom>
          <a:gradFill>
            <a:gsLst>
              <a:gs pos="100000">
                <a:schemeClr val="accent1">
                  <a:alpha val="5000"/>
                </a:schemeClr>
              </a:gs>
              <a:gs pos="0">
                <a:schemeClr val="accent1">
                  <a:lumMod val="100000"/>
                  <a:alpha val="1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CDA56A2-D0BF-49B6-8D70-5A1CEAE6C8D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40" y="231113"/>
            <a:ext cx="1260720" cy="806776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899D1248-65DD-4DA4-BA56-4BC346E9908E}"/>
              </a:ext>
            </a:extLst>
          </p:cNvPr>
          <p:cNvSpPr/>
          <p:nvPr userDrawn="1"/>
        </p:nvSpPr>
        <p:spPr>
          <a:xfrm>
            <a:off x="0" y="6293225"/>
            <a:ext cx="334800" cy="564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19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60" r:id="rId12"/>
    <p:sldLayoutId id="2147483661" r:id="rId13"/>
    <p:sldLayoutId id="214748366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1800"/>
        </a:spcBef>
        <a:spcAft>
          <a:spcPts val="600"/>
        </a:spcAft>
        <a:buClr>
          <a:schemeClr val="accent2"/>
        </a:buClr>
        <a:buSzPct val="10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0" indent="-288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SzPct val="9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00" indent="-216000" algn="l" defTabSz="914400" rtl="0" eaLnBrk="1" latinLnBrk="0" hangingPunct="1">
        <a:lnSpc>
          <a:spcPct val="90000"/>
        </a:lnSpc>
        <a:spcBef>
          <a:spcPts val="6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600"/>
        </a:spcAft>
        <a:buFontTx/>
        <a:buNone/>
        <a:defRPr sz="28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pos="3749" userDrawn="1">
          <p15:clr>
            <a:srgbClr val="F26B43"/>
          </p15:clr>
        </p15:guide>
        <p15:guide id="5" pos="325" userDrawn="1">
          <p15:clr>
            <a:srgbClr val="F26B43"/>
          </p15:clr>
        </p15:guide>
        <p15:guide id="6" pos="3931" userDrawn="1">
          <p15:clr>
            <a:srgbClr val="F26B43"/>
          </p15:clr>
        </p15:guide>
        <p15:guide id="7" pos="6562" userDrawn="1">
          <p15:clr>
            <a:srgbClr val="F26B43"/>
          </p15:clr>
        </p15:guide>
        <p15:guide id="8" orient="horz" pos="3748" userDrawn="1">
          <p15:clr>
            <a:srgbClr val="F26B43"/>
          </p15:clr>
        </p15:guide>
        <p15:guide id="9" orient="horz" pos="2387" userDrawn="1">
          <p15:clr>
            <a:srgbClr val="F26B43"/>
          </p15:clr>
        </p15:guide>
        <p15:guide id="10" orient="horz" pos="2296" userDrawn="1">
          <p15:clr>
            <a:srgbClr val="F26B43"/>
          </p15:clr>
        </p15:guide>
        <p15:guide id="11" orient="horz" pos="24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serlich.info/" TargetMode="External"/><Relationship Id="rId7" Type="http://schemas.openxmlformats.org/officeDocument/2006/relationships/hyperlink" Target="https://www.ard-zdf-onlinestudie.de/" TargetMode="External"/><Relationship Id="rId2" Type="http://schemas.openxmlformats.org/officeDocument/2006/relationships/hyperlink" Target="https://www.bag-selbsthilfe.de/informationsportal-selbsthilfe-aktive/selbsthilfe-digital/selbsthilfe-in-den-sozialen-medien/hilfreiche-tipps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mpfs.de/startseite/" TargetMode="External"/><Relationship Id="rId5" Type="http://schemas.openxmlformats.org/officeDocument/2006/relationships/hyperlink" Target="https://www.trello.com/" TargetMode="External"/><Relationship Id="rId4" Type="http://schemas.openxmlformats.org/officeDocument/2006/relationships/hyperlink" Target="https://www.canva.com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eva.kauenhowen@bag-selbsthilfe.de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748C7-B3DE-475B-ABD9-2E24C05269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Selbsthilfe der Zukunft</a:t>
            </a:r>
            <a:br>
              <a:rPr lang="de-DE" dirty="0"/>
            </a:br>
            <a:r>
              <a:rPr lang="de-DE" dirty="0"/>
              <a:t>Mustervortrag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37952C2-F339-45E8-A873-1D02DB680D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Kampagnen in den Sozialen Medien</a:t>
            </a:r>
          </a:p>
        </p:txBody>
      </p:sp>
    </p:spTree>
    <p:extLst>
      <p:ext uri="{BB962C8B-B14F-4D97-AF65-F5344CB8AC3E}">
        <p14:creationId xmlns:p14="http://schemas.microsoft.com/office/powerpoint/2010/main" val="208477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2211414-9259-43CC-BF1A-6E6951683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A2E9223-D617-464F-89D7-9782F1397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62" cy="1219200"/>
          </a:xfrm>
        </p:spPr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7549AE1-DF34-49CD-A167-8A8F9B270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Überlegen Sie, welche </a:t>
            </a:r>
            <a:r>
              <a:rPr lang="de-DE" dirty="0" err="1"/>
              <a:t>Contentarten</a:t>
            </a:r>
            <a:r>
              <a:rPr lang="de-DE" dirty="0"/>
              <a:t> Sie nutzen möchten:</a:t>
            </a:r>
          </a:p>
          <a:p>
            <a:pPr lvl="1"/>
            <a:r>
              <a:rPr lang="de-DE" dirty="0"/>
              <a:t>Bildbeiträge, Videos, </a:t>
            </a:r>
            <a:r>
              <a:rPr lang="de-DE" dirty="0" err="1"/>
              <a:t>Reels</a:t>
            </a:r>
            <a:r>
              <a:rPr lang="de-DE" dirty="0"/>
              <a:t>, Textbeiträge, Audiobeiträge, Liveformate</a:t>
            </a:r>
          </a:p>
          <a:p>
            <a:r>
              <a:rPr lang="de-DE" dirty="0"/>
              <a:t>Definieren Sie Inhaltskategorien:</a:t>
            </a:r>
          </a:p>
          <a:p>
            <a:pPr lvl="1"/>
            <a:r>
              <a:rPr lang="de-DE" dirty="0"/>
              <a:t>Testimonials, Infoposts, Interviews, </a:t>
            </a:r>
            <a:r>
              <a:rPr lang="de-DE" dirty="0" err="1"/>
              <a:t>Erklärfilme</a:t>
            </a:r>
            <a:r>
              <a:rPr lang="de-DE" dirty="0"/>
              <a:t>, Erfolgsbeispiele</a:t>
            </a:r>
          </a:p>
          <a:p>
            <a:r>
              <a:rPr lang="de-DE" dirty="0"/>
              <a:t>Gibt es ggfs. Material, auf das Sie zurückgreifen können?</a:t>
            </a:r>
          </a:p>
          <a:p>
            <a:pPr lvl="1"/>
            <a:r>
              <a:rPr lang="de-DE" dirty="0"/>
              <a:t>Videos, Artikel, Zitate, Fotos,…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BF2471-402C-40CD-8846-E000F3DD1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07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52BE056-BBBE-426F-AA5A-A9785BE76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71F1704-A23C-4866-B5CD-AA2D91003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62" cy="1219200"/>
          </a:xfrm>
        </p:spPr>
        <p:txBody>
          <a:bodyPr/>
          <a:lstStyle/>
          <a:p>
            <a:r>
              <a:rPr lang="de-DE" dirty="0"/>
              <a:t>Inhalte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74082DB-3E57-4F3A-AEE0-7E278AE4C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Nutzen Sie Crossmediale Ansätze:</a:t>
            </a:r>
          </a:p>
          <a:p>
            <a:pPr lvl="1"/>
            <a:r>
              <a:rPr lang="de-DE" dirty="0"/>
              <a:t>Videos können in unterschiedliche Formate gebracht und auf verschiedenen Netzwerken eingesetzt werden</a:t>
            </a:r>
          </a:p>
          <a:p>
            <a:pPr lvl="1"/>
            <a:r>
              <a:rPr lang="de-DE" dirty="0"/>
              <a:t>Podcasts können auf anderen Kanälen beworben werden.</a:t>
            </a:r>
          </a:p>
          <a:p>
            <a:r>
              <a:rPr lang="de-DE" dirty="0"/>
              <a:t>Beziehen Sie andere Akteure mit ein:</a:t>
            </a:r>
          </a:p>
          <a:p>
            <a:pPr lvl="1"/>
            <a:r>
              <a:rPr lang="de-DE" dirty="0"/>
              <a:t>Gemeinsame Instagram Liveformate oder Co-Autorenposts.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4536EA-AA1E-4845-8993-4D2714070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007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3308402-4D9A-4AD8-887F-4205D199F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49DAAFD-C966-4402-A7BB-FA60B7D00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62" cy="1219200"/>
          </a:xfrm>
        </p:spPr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ED151B9-D590-4E50-A88D-A1BC13679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0" y="1628775"/>
            <a:ext cx="11050018" cy="4321175"/>
          </a:xfrm>
        </p:spPr>
        <p:txBody>
          <a:bodyPr>
            <a:normAutofit/>
          </a:bodyPr>
          <a:lstStyle/>
          <a:p>
            <a:r>
              <a:rPr lang="de-DE" dirty="0"/>
              <a:t>Schreiben Sie die Texte für die jeweiligen Kategorien.</a:t>
            </a:r>
          </a:p>
          <a:p>
            <a:r>
              <a:rPr lang="de-DE" dirty="0"/>
              <a:t>Fragen Sie Mitwirkende frühzeitig an.</a:t>
            </a:r>
          </a:p>
          <a:p>
            <a:pPr lvl="1"/>
            <a:r>
              <a:rPr lang="de-DE" dirty="0"/>
              <a:t>Z.B. für Testimonials</a:t>
            </a:r>
          </a:p>
          <a:p>
            <a:r>
              <a:rPr lang="de-DE" dirty="0"/>
              <a:t>Legen Sie passende Hashtags für die Inhalte fest:</a:t>
            </a:r>
          </a:p>
          <a:p>
            <a:pPr lvl="1"/>
            <a:r>
              <a:rPr lang="de-DE" dirty="0"/>
              <a:t>Generelle Kampagnenhashtags, die bei jedem Beitrag genutzt werden.</a:t>
            </a:r>
          </a:p>
          <a:p>
            <a:pPr lvl="1"/>
            <a:r>
              <a:rPr lang="de-DE" dirty="0"/>
              <a:t>Spezielle, auf den jeweiligen Content bezogene Hashtags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983255-5144-466D-82DF-4981A923D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456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C0A185F-4107-482B-AC19-96A1113DD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E9F5D06-3ED4-43B6-BB96-B13196C52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/>
              <a:t>Gestaltung der Kampagne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1A3C11-E59E-4AF5-9A21-A4DF612671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29424" y="2324100"/>
            <a:ext cx="4846639" cy="3625850"/>
          </a:xfrm>
        </p:spPr>
        <p:txBody>
          <a:bodyPr>
            <a:noAutofit/>
          </a:bodyPr>
          <a:lstStyle/>
          <a:p>
            <a:r>
              <a:rPr lang="de-DE" dirty="0"/>
              <a:t>Beobachten Sie andere erfolgreiche Kampagnen, sammeln Sie Inspirationen.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FF64D4A-8A33-4372-BCDE-C127C99D8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8" y="5334000"/>
            <a:ext cx="2605491" cy="615950"/>
          </a:xfrm>
        </p:spPr>
        <p:txBody>
          <a:bodyPr/>
          <a:lstStyle/>
          <a:p>
            <a:r>
              <a:rPr lang="de-DE" dirty="0"/>
              <a:t>Kampagnenbeispiele der BAG SELBSTHILFE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3852CF-5A6B-406F-B0A0-47320FD8A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13</a:t>
            </a:fld>
            <a:endParaRPr lang="de-DE"/>
          </a:p>
        </p:txBody>
      </p:sp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A5519DBC-BC3C-4BAE-9A52-B7735715AA17}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" b="21"/>
          <a:stretch/>
        </p:blipFill>
        <p:spPr>
          <a:xfrm>
            <a:off x="557925" y="1461253"/>
            <a:ext cx="5644800" cy="3808800"/>
          </a:xfrm>
        </p:spPr>
      </p:pic>
    </p:spTree>
    <p:extLst>
      <p:ext uri="{BB962C8B-B14F-4D97-AF65-F5344CB8AC3E}">
        <p14:creationId xmlns:p14="http://schemas.microsoft.com/office/powerpoint/2010/main" val="4209008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2DF8B18-8463-41BE-A8D9-E7CB1EA45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bag-selbsthilfe.de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32AE94-A3D1-4C6A-869E-2150B7CDD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Legen Sie Rahmenbedingungen für die Gestaltung fest:</a:t>
            </a:r>
          </a:p>
          <a:p>
            <a:pPr lvl="1"/>
            <a:r>
              <a:rPr lang="de-DE" dirty="0"/>
              <a:t>Gibt es ein Corporate Design?</a:t>
            </a:r>
          </a:p>
          <a:p>
            <a:pPr lvl="1"/>
            <a:r>
              <a:rPr lang="de-DE" dirty="0"/>
              <a:t>Sind feste Gestaltungselemente (z.B. Logos) vorhanden?</a:t>
            </a:r>
          </a:p>
          <a:p>
            <a:pPr lvl="1"/>
            <a:r>
              <a:rPr lang="de-DE" dirty="0"/>
              <a:t>Barrierefreie Umsetzung</a:t>
            </a:r>
          </a:p>
          <a:p>
            <a:r>
              <a:rPr lang="de-DE" dirty="0"/>
              <a:t>Überlegen Sie, welche Stimmung Sie transportieren möchten.</a:t>
            </a:r>
          </a:p>
          <a:p>
            <a:r>
              <a:rPr lang="de-DE" dirty="0"/>
              <a:t>Recherchieren Sie Designtrends der Zielgruppe.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49CE32-119F-4C61-BA2F-DF666E12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91F2812-AADA-4659-BB6E-B9453BE5E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62" cy="12192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5507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CCD3B42-64DD-4D91-9A77-71C75605B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98C212D-BA4B-4AE0-9F75-B02492A5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dirty="0" err="1"/>
              <a:t>Moodboard</a:t>
            </a:r>
            <a:endParaRPr lang="de-DE" sz="40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2CFDA42-4E80-48FD-9DDD-B487ED6FC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937" y="5376605"/>
            <a:ext cx="3829559" cy="573346"/>
          </a:xfrm>
        </p:spPr>
        <p:txBody>
          <a:bodyPr/>
          <a:lstStyle/>
          <a:p>
            <a:r>
              <a:rPr lang="de-DE" dirty="0"/>
              <a:t>Beispiel für ein </a:t>
            </a:r>
            <a:r>
              <a:rPr lang="de-DE" dirty="0" err="1"/>
              <a:t>Moodboard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1B81D3F-1F3F-4442-8D85-8552F879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15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57E318F-97A5-4217-A09D-67C61A1AC2B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Erstellen Sie ein </a:t>
            </a:r>
            <a:r>
              <a:rPr lang="de-DE" dirty="0" err="1"/>
              <a:t>Moodboard</a:t>
            </a:r>
            <a:r>
              <a:rPr lang="de-DE" dirty="0"/>
              <a:t>, das als Basis der Gestaltung dienen soll.</a:t>
            </a:r>
          </a:p>
          <a:p>
            <a:r>
              <a:rPr lang="de-DE" dirty="0"/>
              <a:t>Erzeugen Sie mit Farben und Formen ein Stimmungsbild, das bei der Visualisierung hilft.</a:t>
            </a:r>
          </a:p>
        </p:txBody>
      </p:sp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3726F6ED-A82B-4BCC-A4FD-9280E996192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" r="28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0333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8E95FCB-EE15-4CB7-8424-A33F2938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683AA9-28E4-4249-83A5-4C1AEA457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Setzen Sie anhand dieser Inspirationen Formate für die unterschiedlichen </a:t>
            </a:r>
            <a:r>
              <a:rPr lang="de-DE" dirty="0" err="1"/>
              <a:t>Contentkategorien</a:t>
            </a:r>
            <a:r>
              <a:rPr lang="de-DE" dirty="0"/>
              <a:t> fest, die ein Gesamtbild ergeben.</a:t>
            </a:r>
          </a:p>
          <a:p>
            <a:r>
              <a:rPr lang="de-DE" dirty="0"/>
              <a:t>Ziehen Sie diese Gestaltung in allen Elementen der Kampagne durch.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A271BC-DD39-4D91-BC55-F696F64F1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932B684-5AEC-43C0-87C2-DCFE4B01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62" cy="12192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652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BD16A12-97F8-475E-B3AD-03D2F14B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E6AE3E6-DBF2-48E7-A24F-08E7611B5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Konkrete Umsetzung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9EBD18A-12E7-4EB1-9742-64422F162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72587" y="2139193"/>
            <a:ext cx="4503477" cy="3810757"/>
          </a:xfrm>
        </p:spPr>
        <p:txBody>
          <a:bodyPr/>
          <a:lstStyle/>
          <a:p>
            <a:r>
              <a:rPr lang="de-DE" sz="2400" dirty="0"/>
              <a:t>Erstellen Sie einen konkreten Zeitplan zur Umsetzung der Kampagne.</a:t>
            </a:r>
          </a:p>
          <a:p>
            <a:r>
              <a:rPr lang="de-DE" sz="2400" dirty="0"/>
              <a:t>Welche Schritte müssen bis wann unbedingt erreicht werden, wer ist hierfür verantwortlich?</a:t>
            </a:r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AEDAC8-3F17-4A85-87BC-0E7167EB6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17</a:t>
            </a:fld>
            <a:endParaRPr lang="de-DE"/>
          </a:p>
        </p:txBody>
      </p:sp>
      <p:graphicFrame>
        <p:nvGraphicFramePr>
          <p:cNvPr id="10" name="Inhaltsplatzhalter 9">
            <a:extLst>
              <a:ext uri="{FF2B5EF4-FFF2-40B4-BE49-F238E27FC236}">
                <a16:creationId xmlns:a16="http://schemas.microsoft.com/office/drawing/2014/main" id="{443BACF1-D1BB-448A-9DBE-3FEC6A734B8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221826"/>
              </p:ext>
            </p:extLst>
          </p:nvPr>
        </p:nvGraphicFramePr>
        <p:xfrm>
          <a:off x="519112" y="1628774"/>
          <a:ext cx="6309527" cy="4319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354">
                  <a:extLst>
                    <a:ext uri="{9D8B030D-6E8A-4147-A177-3AD203B41FA5}">
                      <a16:colId xmlns:a16="http://schemas.microsoft.com/office/drawing/2014/main" val="425392403"/>
                    </a:ext>
                  </a:extLst>
                </a:gridCol>
                <a:gridCol w="5050173">
                  <a:extLst>
                    <a:ext uri="{9D8B030D-6E8A-4147-A177-3AD203B41FA5}">
                      <a16:colId xmlns:a16="http://schemas.microsoft.com/office/drawing/2014/main" val="515597792"/>
                    </a:ext>
                  </a:extLst>
                </a:gridCol>
              </a:tblGrid>
              <a:tr h="503656">
                <a:tc gridSpan="2"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Beispiel Zeitplanung</a:t>
                      </a:r>
                    </a:p>
                  </a:txBody>
                  <a:tcPr marL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787253"/>
                  </a:ext>
                </a:extLst>
              </a:tr>
              <a:tr h="503656">
                <a:tc>
                  <a:txBody>
                    <a:bodyPr/>
                    <a:lstStyle/>
                    <a:p>
                      <a:pPr rtl="0"/>
                      <a:r>
                        <a:rPr lang="de-DE" sz="1600" b="1" noProof="0" dirty="0">
                          <a:solidFill>
                            <a:schemeClr val="tx1"/>
                          </a:solidFill>
                          <a:latin typeface="+mj-lt"/>
                        </a:rPr>
                        <a:t>Bis KW 13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Vorbereitende Kampagnenplanung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183032"/>
                  </a:ext>
                </a:extLst>
              </a:tr>
              <a:tr h="503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Calibri Light" panose="020F0302020204030204" pitchFamily="34" charset="0"/>
                        </a:rPr>
                        <a:t>KW 15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Scrip Podcast + Rohfassung Design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864064"/>
                  </a:ext>
                </a:extLst>
              </a:tr>
              <a:tr h="745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Calibri Light" panose="020F0302020204030204" pitchFamily="34" charset="0"/>
                        </a:rPr>
                        <a:t>Bis KW 16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Suche nach geeignetem Teilnehmer*innen für Podcast/Testimonials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919084"/>
                  </a:ext>
                </a:extLst>
              </a:tr>
              <a:tr h="10556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Calibri Light" panose="020F0302020204030204" pitchFamily="34" charset="0"/>
                        </a:rPr>
                        <a:t>Bis KW 18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Erstellen der Inhalte (Testimonials + Erfolge + Infofacts); Absprache mit Verbänden </a:t>
                      </a:r>
                      <a:r>
                        <a:rPr lang="de-DE" sz="1500" b="0" i="0" u="none" strike="noStrike" kern="1200" cap="none" spc="0" normalizeH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Beziehungsweise </a:t>
                      </a:r>
                      <a:r>
                        <a:rPr lang="de-DE" sz="15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Abschlussveranstaltung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991884"/>
                  </a:ext>
                </a:extLst>
              </a:tr>
              <a:tr h="503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Calibri Light" panose="020F0302020204030204" pitchFamily="34" charset="0"/>
                        </a:rPr>
                        <a:t>KW 19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Korrekturschleife + Freigabe; VD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597339"/>
                  </a:ext>
                </a:extLst>
              </a:tr>
              <a:tr h="503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Calibri Light" panose="020F0302020204030204" pitchFamily="34" charset="0"/>
                        </a:rPr>
                        <a:t>KW 20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b="0" i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 Light" panose="020F0302020204030204" pitchFamily="34" charset="0"/>
                        </a:rPr>
                        <a:t>Rollout Kampagne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898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903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C675C78-5BCB-495E-B0F0-0F37C2C48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F03C16-4E6C-4135-85CA-9CF84DFB6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0" y="1628775"/>
            <a:ext cx="9581946" cy="4321175"/>
          </a:xfrm>
        </p:spPr>
        <p:txBody>
          <a:bodyPr/>
          <a:lstStyle/>
          <a:p>
            <a:r>
              <a:rPr lang="de-DE" dirty="0"/>
              <a:t>Erstellen Sie einen Redaktionsplan  für die Umsetzung der Kampagne.</a:t>
            </a:r>
          </a:p>
          <a:p>
            <a:r>
              <a:rPr lang="de-DE" dirty="0"/>
              <a:t>Jeder Inhalt sollte hier mit Netzwerk, Deadline und Verantwortlichkeit festgehalten werden.</a:t>
            </a:r>
          </a:p>
          <a:p>
            <a:r>
              <a:rPr lang="de-DE" dirty="0"/>
              <a:t>Reagieren Sie agil auf die Entwicklung der Kampagne und passen Sie diese ggfs. weiter an.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8487BF-E4F8-4F06-96D3-C4F017A85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33062FE-E330-4D98-BB28-F6770D68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62" cy="1219200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30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AB485B1-FAE9-490D-9530-98AC145B4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0A2D55-9F1A-4870-AE3A-C595363BC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9" y="1628775"/>
            <a:ext cx="9905761" cy="4344186"/>
          </a:xfrm>
        </p:spPr>
        <p:txBody>
          <a:bodyPr/>
          <a:lstStyle/>
          <a:p>
            <a:pPr lvl="4">
              <a:spcAft>
                <a:spcPts val="1200"/>
              </a:spcAft>
            </a:pPr>
            <a:r>
              <a:rPr lang="de-DE" b="0" dirty="0">
                <a:solidFill>
                  <a:schemeClr val="tx1"/>
                </a:solidFill>
              </a:rPr>
              <a:t>Schritt-für-Schritt Kampagnenplan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sz="2400" b="1" dirty="0">
                <a:solidFill>
                  <a:schemeClr val="accent2"/>
                </a:solidFill>
              </a:rPr>
              <a:t>Planung der </a:t>
            </a:r>
            <a:r>
              <a:rPr lang="de-DE" sz="2400" b="1" dirty="0" err="1">
                <a:solidFill>
                  <a:schemeClr val="accent2"/>
                </a:solidFill>
              </a:rPr>
              <a:t>Social</a:t>
            </a:r>
            <a:r>
              <a:rPr lang="de-DE" sz="2400" b="1" dirty="0">
                <a:solidFill>
                  <a:schemeClr val="accent2"/>
                </a:solidFill>
              </a:rPr>
              <a:t>-Media Kampagne: </a:t>
            </a:r>
            <a:r>
              <a:rPr lang="de-DE" sz="2400" dirty="0"/>
              <a:t>Definieren von Zielen, Gruppen und Botschaften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sz="2400" b="1" dirty="0">
                <a:solidFill>
                  <a:schemeClr val="accent2"/>
                </a:solidFill>
              </a:rPr>
              <a:t>Vorbereitung: </a:t>
            </a:r>
            <a:r>
              <a:rPr lang="de-DE" sz="2400" dirty="0" err="1"/>
              <a:t>Contentplanung</a:t>
            </a:r>
            <a:r>
              <a:rPr lang="de-DE" sz="2400" dirty="0"/>
              <a:t>, Gestaltung, Erstellen der Inhalte, Grobe Zeitplanung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sz="2400" b="1" dirty="0">
                <a:solidFill>
                  <a:schemeClr val="accent2"/>
                </a:solidFill>
              </a:rPr>
              <a:t>Durchführung: </a:t>
            </a:r>
            <a:r>
              <a:rPr lang="de-DE" sz="2400" dirty="0"/>
              <a:t>Erstellen des Redaktionsplanes, Veröffentlichung der Beiträge, Monitoring 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de-DE" sz="2400" b="1" dirty="0">
                <a:solidFill>
                  <a:schemeClr val="accent2"/>
                </a:solidFill>
              </a:rPr>
              <a:t>Auswertung: </a:t>
            </a:r>
            <a:r>
              <a:rPr lang="de-DE" sz="2400" dirty="0"/>
              <a:t>Überprüfung der Ziele, Analyse der Zielgruppe, Erkenntnisse für die Zukunft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586243-91B0-452A-995B-4320BB5A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19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316ECE7-0C45-44F8-AC7A-65ADF96B7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62" cy="1219200"/>
          </a:xfrm>
        </p:spPr>
        <p:txBody>
          <a:bodyPr/>
          <a:lstStyle/>
          <a:p>
            <a:r>
              <a:rPr lang="de-DE" dirty="0"/>
              <a:t>Checkliste</a:t>
            </a:r>
          </a:p>
        </p:txBody>
      </p:sp>
    </p:spTree>
    <p:extLst>
      <p:ext uri="{BB962C8B-B14F-4D97-AF65-F5344CB8AC3E}">
        <p14:creationId xmlns:p14="http://schemas.microsoft.com/office/powerpoint/2010/main" val="333029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DD052EB-E642-4935-A86C-7517C1EEA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020D399-18E5-4382-8419-5C37E0EE4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A82785A-1118-4738-AD19-5CF21B45DF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Warum </a:t>
            </a:r>
            <a:r>
              <a:rPr lang="de-DE" dirty="0" err="1"/>
              <a:t>Social</a:t>
            </a:r>
            <a:r>
              <a:rPr lang="de-DE" dirty="0"/>
              <a:t> Media?</a:t>
            </a:r>
          </a:p>
          <a:p>
            <a:r>
              <a:rPr lang="de-DE" dirty="0"/>
              <a:t>Zielsetzung</a:t>
            </a:r>
          </a:p>
          <a:p>
            <a:r>
              <a:rPr lang="de-DE" dirty="0"/>
              <a:t>Zielgruppenanalyse</a:t>
            </a:r>
          </a:p>
          <a:p>
            <a:r>
              <a:rPr lang="de-DE" dirty="0"/>
              <a:t>Ressourcen und </a:t>
            </a:r>
            <a:br>
              <a:rPr lang="de-DE" dirty="0"/>
            </a:br>
            <a:r>
              <a:rPr lang="de-DE" dirty="0"/>
              <a:t>Unterstützung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E472866-AF95-4F61-92C1-1B18E8BD47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  <a:p>
            <a:r>
              <a:rPr lang="de-DE" dirty="0"/>
              <a:t>Gestaltung der Kampagne</a:t>
            </a:r>
          </a:p>
          <a:p>
            <a:r>
              <a:rPr lang="de-DE" dirty="0"/>
              <a:t>Konkrete Umsetzung</a:t>
            </a:r>
          </a:p>
          <a:p>
            <a:r>
              <a:rPr lang="de-DE" dirty="0"/>
              <a:t>Schritt-für-Schritt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959F70-C5E0-4DBE-8BBD-041FDE79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3855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43C2AED-E081-48FB-AA15-E11DB81F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9B9BBF-8F28-45C6-B182-20799D894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Hilfreiche Links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AF0421-8084-4119-A9B3-3C160F7BDA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BAG SELBSTHILFE Social Media Materialien:</a:t>
            </a:r>
          </a:p>
          <a:p>
            <a:pPr lvl="1"/>
            <a:r>
              <a:rPr lang="da-DK" sz="2000" dirty="0">
                <a:hlinkClick r:id="rId2"/>
              </a:rPr>
              <a:t>www.bag-selbsthilfe.de/</a:t>
            </a:r>
            <a:br>
              <a:rPr lang="da-DK" sz="2000" dirty="0">
                <a:hlinkClick r:id="rId2"/>
              </a:rPr>
            </a:br>
            <a:r>
              <a:rPr lang="da-DK" sz="2000" dirty="0">
                <a:hlinkClick r:id="rId2"/>
              </a:rPr>
              <a:t>informationsportal-selbsthilfe-aktive/selbsthilfe-digital/selbsthilfe-in-den-sozialen-medien/hilfreiche-tipps/</a:t>
            </a:r>
            <a:endParaRPr lang="da-DK" sz="2000" dirty="0"/>
          </a:p>
          <a:p>
            <a:r>
              <a:rPr lang="da-DK" sz="2400" dirty="0"/>
              <a:t>Barrierefreie Gestaltung:</a:t>
            </a:r>
          </a:p>
          <a:p>
            <a:pPr lvl="1"/>
            <a:r>
              <a:rPr lang="da-DK" sz="2000" dirty="0">
                <a:hlinkClick r:id="rId3"/>
              </a:rPr>
              <a:t>www.leserlich.info/</a:t>
            </a:r>
            <a:endParaRPr lang="de-DE" sz="200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52358E5-7467-4395-ADB5-6F2C97CE02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Gestaltungstool “</a:t>
            </a:r>
            <a:r>
              <a:rPr lang="de-DE" sz="2400" dirty="0" err="1"/>
              <a:t>Canva</a:t>
            </a:r>
            <a:r>
              <a:rPr lang="de-DE" sz="2400" dirty="0"/>
              <a:t>“:</a:t>
            </a:r>
          </a:p>
          <a:p>
            <a:pPr lvl="1"/>
            <a:r>
              <a:rPr lang="de-DE" sz="2000" dirty="0">
                <a:hlinkClick r:id="rId4"/>
              </a:rPr>
              <a:t>www.canva.com</a:t>
            </a:r>
            <a:endParaRPr lang="de-DE" sz="2000" dirty="0"/>
          </a:p>
          <a:p>
            <a:r>
              <a:rPr lang="de-DE" sz="2400" dirty="0"/>
              <a:t>Aufgaben-Verwaltungs-Tool „</a:t>
            </a:r>
            <a:r>
              <a:rPr lang="de-DE" sz="2400" dirty="0" err="1"/>
              <a:t>Trello</a:t>
            </a:r>
            <a:r>
              <a:rPr lang="de-DE" sz="2400" dirty="0"/>
              <a:t>“:</a:t>
            </a:r>
          </a:p>
          <a:p>
            <a:pPr lvl="1"/>
            <a:r>
              <a:rPr lang="de-DE" sz="2000" dirty="0">
                <a:hlinkClick r:id="rId5"/>
              </a:rPr>
              <a:t>www.trello.com</a:t>
            </a:r>
            <a:endParaRPr lang="de-DE" sz="2000" dirty="0"/>
          </a:p>
          <a:p>
            <a:r>
              <a:rPr lang="de-DE" sz="2400" dirty="0"/>
              <a:t>Studien zur Zielgruppenanalyse:</a:t>
            </a:r>
          </a:p>
          <a:p>
            <a:pPr lvl="1"/>
            <a:r>
              <a:rPr lang="de-DE" sz="2000" dirty="0">
                <a:hlinkClick r:id="rId6"/>
              </a:rPr>
              <a:t>www.mpfs.de/startseit</a:t>
            </a:r>
            <a:r>
              <a:rPr lang="de-DE" sz="2000" dirty="0"/>
              <a:t>	</a:t>
            </a:r>
          </a:p>
          <a:p>
            <a:pPr lvl="1"/>
            <a:r>
              <a:rPr lang="de-DE" sz="2000" dirty="0">
                <a:hlinkClick r:id="rId7"/>
              </a:rPr>
              <a:t>www.ard-zdf-onlinestudie.de/</a:t>
            </a:r>
            <a:endParaRPr lang="de-DE" sz="2000" dirty="0"/>
          </a:p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B54599-6D0D-4ED6-8618-45771EC9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825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D27B2EE-FB5C-4EBE-BC79-DB36D027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400" y="6186414"/>
            <a:ext cx="7267575" cy="547200"/>
          </a:xfrm>
        </p:spPr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311918-E4A0-477B-8D01-64D43262AF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3148970"/>
            <a:ext cx="9706585" cy="2505210"/>
          </a:xfrm>
        </p:spPr>
        <p:txBody>
          <a:bodyPr>
            <a:normAutofit/>
          </a:bodyPr>
          <a:lstStyle/>
          <a:p>
            <a:r>
              <a:rPr lang="de-DE" b="1" dirty="0"/>
              <a:t>Eva Kauenhowen</a:t>
            </a:r>
          </a:p>
          <a:p>
            <a:r>
              <a:rPr lang="de-DE" dirty="0"/>
              <a:t>Projektmitarbeiterin, </a:t>
            </a:r>
            <a:br>
              <a:rPr lang="de-DE" dirty="0"/>
            </a:br>
            <a:r>
              <a:rPr lang="de-DE" dirty="0"/>
              <a:t>Schwerpunkt Soziale Medien</a:t>
            </a:r>
          </a:p>
          <a:p>
            <a:r>
              <a:rPr lang="de-DE" dirty="0"/>
              <a:t>Telefon: 0211 31 006-20</a:t>
            </a:r>
          </a:p>
          <a:p>
            <a:r>
              <a:rPr lang="de-DE" dirty="0">
                <a:hlinkClick r:id="rId2"/>
              </a:rPr>
              <a:t>eva.kauenhowen@bag-selbsthilfe.de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97E0796-8804-4421-9EFC-C6AC32B0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65979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B8F1C3E-4F7B-4899-8594-CE97D002A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AF00B3A-D36D-4F91-B973-0EF9A5135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62" cy="1219200"/>
          </a:xfrm>
        </p:spPr>
        <p:txBody>
          <a:bodyPr/>
          <a:lstStyle/>
          <a:p>
            <a:r>
              <a:rPr lang="de-DE" dirty="0"/>
              <a:t>Warum </a:t>
            </a:r>
            <a:r>
              <a:rPr lang="de-DE" dirty="0" err="1"/>
              <a:t>Social</a:t>
            </a:r>
            <a:r>
              <a:rPr lang="de-DE" dirty="0"/>
              <a:t>-Media?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F564D-084A-4E84-9046-A654C4F17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9" y="1628775"/>
            <a:ext cx="9858783" cy="4321175"/>
          </a:xfrm>
        </p:spPr>
        <p:txBody>
          <a:bodyPr/>
          <a:lstStyle/>
          <a:p>
            <a:pPr marL="342900" indent="-342900">
              <a:spcAft>
                <a:spcPts val="1200"/>
              </a:spcAft>
            </a:pPr>
            <a:r>
              <a:rPr lang="de-DE" dirty="0"/>
              <a:t>Viele Verbände nutzen die Sozialen Medien im Rahmen der Öffentlichkeitsarbeit.</a:t>
            </a:r>
          </a:p>
          <a:p>
            <a:pPr marL="342900" indent="-342900">
              <a:spcAft>
                <a:spcPts val="1200"/>
              </a:spcAft>
            </a:pPr>
            <a:r>
              <a:rPr lang="de-DE" dirty="0"/>
              <a:t>Soziale Medien bieten eine hohe Reichweite bei vergleichsweise geringen Kosten.</a:t>
            </a:r>
          </a:p>
          <a:p>
            <a:pPr marL="342900" indent="-342900">
              <a:spcAft>
                <a:spcPts val="1200"/>
              </a:spcAft>
            </a:pPr>
            <a:r>
              <a:rPr lang="de-DE" dirty="0"/>
              <a:t>Kampagnen können häufig in Eigenregie geplant und umgesetzt werden.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6D6819-CA04-4499-8AB6-533EB9CF0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89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E2BDEF7-BA0D-4733-A3A5-D5C146AD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2CFF7A9-3421-4FAD-B798-E8777E87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62" cy="1219200"/>
          </a:xfrm>
        </p:spPr>
        <p:txBody>
          <a:bodyPr/>
          <a:lstStyle/>
          <a:p>
            <a:r>
              <a:rPr lang="de-DE" dirty="0"/>
              <a:t>Zielsetzung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7B59BCD-F081-4CDD-9894-1792D513F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9" y="1628775"/>
            <a:ext cx="9900727" cy="4321175"/>
          </a:xfrm>
        </p:spPr>
        <p:txBody>
          <a:bodyPr>
            <a:normAutofit lnSpcReduction="10000"/>
          </a:bodyPr>
          <a:lstStyle/>
          <a:p>
            <a:pPr lvl="4">
              <a:spcAft>
                <a:spcPts val="1200"/>
              </a:spcAft>
            </a:pPr>
            <a:r>
              <a:rPr lang="de-DE" dirty="0"/>
              <a:t>Setzen Sie sich </a:t>
            </a:r>
            <a:r>
              <a:rPr lang="de-DE" b="1" dirty="0" err="1">
                <a:solidFill>
                  <a:schemeClr val="accent2"/>
                </a:solidFill>
              </a:rPr>
              <a:t>SMART</a:t>
            </a:r>
            <a:r>
              <a:rPr lang="de-DE" dirty="0" err="1"/>
              <a:t>e</a:t>
            </a:r>
            <a:r>
              <a:rPr lang="de-DE" dirty="0"/>
              <a:t> Ziele</a:t>
            </a:r>
          </a:p>
          <a:p>
            <a:r>
              <a:rPr lang="de-DE" sz="2600" b="1" dirty="0">
                <a:solidFill>
                  <a:schemeClr val="accent2"/>
                </a:solidFill>
              </a:rPr>
              <a:t>S</a:t>
            </a:r>
            <a:r>
              <a:rPr lang="de-DE" sz="2600" dirty="0"/>
              <a:t>pezifisch – ein Ziel wird detailliert und konkret benannt</a:t>
            </a:r>
          </a:p>
          <a:p>
            <a:r>
              <a:rPr lang="de-DE" sz="2600" b="1" dirty="0">
                <a:solidFill>
                  <a:schemeClr val="accent2"/>
                </a:solidFill>
              </a:rPr>
              <a:t>M</a:t>
            </a:r>
            <a:r>
              <a:rPr lang="de-DE" sz="2600" dirty="0"/>
              <a:t>essbar – es gibt prüfbare Erfolgsindikatoren </a:t>
            </a:r>
          </a:p>
          <a:p>
            <a:r>
              <a:rPr lang="de-DE" sz="2600" b="1" dirty="0">
                <a:solidFill>
                  <a:schemeClr val="accent2"/>
                </a:solidFill>
              </a:rPr>
              <a:t>A</a:t>
            </a:r>
            <a:r>
              <a:rPr lang="de-DE" sz="2600" dirty="0"/>
              <a:t>kzeptiert – das Ziel wird von allen Beteiligten unterstützt</a:t>
            </a:r>
          </a:p>
          <a:p>
            <a:r>
              <a:rPr lang="de-DE" sz="2600" b="1" dirty="0">
                <a:solidFill>
                  <a:schemeClr val="accent2"/>
                </a:solidFill>
              </a:rPr>
              <a:t>R</a:t>
            </a:r>
            <a:r>
              <a:rPr lang="de-DE" sz="2600" dirty="0"/>
              <a:t>ealistisch – es sind Ressourcen zur Umsetzung des Ziels vorhanden</a:t>
            </a:r>
          </a:p>
          <a:p>
            <a:r>
              <a:rPr lang="de-DE" sz="2600" b="1" dirty="0">
                <a:solidFill>
                  <a:schemeClr val="accent2"/>
                </a:solidFill>
              </a:rPr>
              <a:t>T</a:t>
            </a:r>
            <a:r>
              <a:rPr lang="de-DE" sz="2600" dirty="0"/>
              <a:t>erminiert – es gibt einen bestimmten Zeitrahmen zur Umsetzung des Ziels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E52215-BD10-4312-AEC2-715095661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266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CD7C23A-D2B6-4070-B0F4-EA2FEC4B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771589C-59D4-4B42-A70B-D52C1FC91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62" cy="1219200"/>
          </a:xfrm>
        </p:spPr>
        <p:txBody>
          <a:bodyPr/>
          <a:lstStyle/>
          <a:p>
            <a:r>
              <a:rPr lang="de-DE" dirty="0"/>
              <a:t>Beispiel für ein </a:t>
            </a:r>
            <a:r>
              <a:rPr lang="de-DE" dirty="0" err="1">
                <a:solidFill>
                  <a:srgbClr val="21AEB1"/>
                </a:solidFill>
              </a:rPr>
              <a:t>SMART</a:t>
            </a:r>
            <a:r>
              <a:rPr lang="de-DE" dirty="0" err="1"/>
              <a:t>es</a:t>
            </a:r>
            <a:r>
              <a:rPr lang="de-DE" dirty="0"/>
              <a:t> Ziel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E9800E-56EC-4E44-8B8A-AA1131B47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99" y="1628775"/>
            <a:ext cx="9898776" cy="4321175"/>
          </a:xfrm>
        </p:spPr>
        <p:txBody>
          <a:bodyPr/>
          <a:lstStyle/>
          <a:p>
            <a:r>
              <a:rPr lang="de-DE" dirty="0"/>
              <a:t>So lieber nicht: </a:t>
            </a:r>
          </a:p>
          <a:p>
            <a:pPr lvl="1"/>
            <a:r>
              <a:rPr lang="de-DE" dirty="0"/>
              <a:t>Mit der Kampagne möchten wir neue Menschen auf Probleme mit der Erstattung von Hilfsmitteln aufmerksam machen.</a:t>
            </a:r>
          </a:p>
          <a:p>
            <a:pPr>
              <a:spcBef>
                <a:spcPts val="2400"/>
              </a:spcBef>
            </a:pPr>
            <a:r>
              <a:rPr lang="de-DE" dirty="0"/>
              <a:t>Besser so: </a:t>
            </a:r>
          </a:p>
          <a:p>
            <a:pPr lvl="1"/>
            <a:r>
              <a:rPr lang="de-DE" dirty="0"/>
              <a:t>Wir möchten bis zum 1. April 2022 mindestens 10.000 Unterzeichnende für unsere Petition zur Kostenübernahme von Hilfsmittel </a:t>
            </a:r>
            <a:r>
              <a:rPr lang="de-DE" b="1" dirty="0">
                <a:solidFill>
                  <a:schemeClr val="accent4"/>
                </a:solidFill>
              </a:rPr>
              <a:t>X</a:t>
            </a:r>
            <a:r>
              <a:rPr lang="de-DE" dirty="0"/>
              <a:t> gewinnen.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30218BE-075E-420D-99AE-CBB9DC00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3661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37DE99A-9762-4ABE-99E3-368BCC4D2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DA923F-3660-41F0-A804-4258DB37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62" cy="12192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135E941-8288-4C2F-BB63-173A324B0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0" y="1628775"/>
            <a:ext cx="9854325" cy="4321175"/>
          </a:xfrm>
        </p:spPr>
        <p:txBody>
          <a:bodyPr/>
          <a:lstStyle/>
          <a:p>
            <a:r>
              <a:rPr lang="de-DE" dirty="0"/>
              <a:t>Je konkreter und detaillierter Sie das Ziel benennen, desto einfacher gestaltet sich die Umsetzung.</a:t>
            </a:r>
          </a:p>
          <a:p>
            <a:r>
              <a:rPr lang="de-DE" dirty="0"/>
              <a:t>Definieren Sie weitere untergeordnete Ziele, die Sie mit Ihrer Kampagne bezwecken.</a:t>
            </a:r>
          </a:p>
          <a:p>
            <a:pPr lvl="1"/>
            <a:r>
              <a:rPr lang="de-DE" dirty="0" err="1"/>
              <a:t>Followerzahlen</a:t>
            </a:r>
            <a:r>
              <a:rPr lang="de-DE" dirty="0"/>
              <a:t> um Faktor X erhöhen, Interaktionsrate um X% erhöhen, Erwähnung in überregionalen Medien, </a:t>
            </a:r>
            <a:r>
              <a:rPr lang="de-DE" dirty="0" err="1"/>
              <a:t>trendender</a:t>
            </a:r>
            <a:r>
              <a:rPr lang="de-DE" dirty="0"/>
              <a:t> Hashtag,…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4C2C11-951A-4AFB-8D75-08A66EEE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059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CB0F8FD-2D92-4406-B93F-197B8B5D7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FB801E3-45B2-49E4-B7B3-5125416DD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62" cy="1219200"/>
          </a:xfrm>
        </p:spPr>
        <p:txBody>
          <a:bodyPr/>
          <a:lstStyle/>
          <a:p>
            <a:r>
              <a:rPr lang="de-DE" dirty="0"/>
              <a:t>Zielgruppenanalyse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0B2BF51-4318-4B17-B711-9CACD9A4B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00" y="1628775"/>
            <a:ext cx="10194342" cy="4721691"/>
          </a:xfrm>
        </p:spPr>
        <p:txBody>
          <a:bodyPr>
            <a:normAutofit lnSpcReduction="10000"/>
          </a:bodyPr>
          <a:lstStyle/>
          <a:p>
            <a:r>
              <a:rPr lang="de-DE" dirty="0"/>
              <a:t>Definieren Sie Ihre Zielgruppe anhand von demografischen Daten möglichst genau.</a:t>
            </a:r>
          </a:p>
          <a:p>
            <a:r>
              <a:rPr lang="de-DE" dirty="0"/>
              <a:t>Lernen Sie Ihre Zielgruppe kennen.</a:t>
            </a:r>
          </a:p>
          <a:p>
            <a:pPr lvl="1"/>
            <a:r>
              <a:rPr lang="de-DE" dirty="0"/>
              <a:t>Welche Netzwerke nutzt die Zielgruppe?</a:t>
            </a:r>
          </a:p>
          <a:p>
            <a:pPr lvl="1"/>
            <a:r>
              <a:rPr lang="de-DE" dirty="0"/>
              <a:t>Welche Interessen hat die Zielgruppe?</a:t>
            </a:r>
          </a:p>
          <a:p>
            <a:pPr lvl="1"/>
            <a:r>
              <a:rPr lang="de-DE" dirty="0"/>
              <a:t>Was sind die Ziele, Probleme, Fragen?</a:t>
            </a:r>
          </a:p>
          <a:p>
            <a:r>
              <a:rPr lang="de-DE" dirty="0"/>
              <a:t>Erstellen Sie ggfs. eine/mehrere Persona.</a:t>
            </a:r>
          </a:p>
          <a:p>
            <a:pPr lvl="1"/>
            <a:r>
              <a:rPr lang="de-DE" dirty="0"/>
              <a:t>Fiktive Person, die Ihrer Zielgruppe entspricht.</a:t>
            </a:r>
          </a:p>
          <a:p>
            <a:r>
              <a:rPr lang="de-DE" dirty="0"/>
              <a:t>Legen Sie die Netzwerke, auf denen Sie aktiv werden möchten, fest.</a:t>
            </a:r>
          </a:p>
          <a:p>
            <a:pPr lvl="1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8EA436-2D96-4E5F-A634-9EE4F96D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124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E6CA4B9-C8DE-48DD-9AA6-00ADC51A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5203AB7-A0A6-424D-B8CF-BD4C94AF1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62" cy="1219200"/>
          </a:xfrm>
        </p:spPr>
        <p:txBody>
          <a:bodyPr/>
          <a:lstStyle/>
          <a:p>
            <a:r>
              <a:rPr lang="de-DE" dirty="0"/>
              <a:t>Botschaft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A9C769-77BB-42E2-A7AD-6406D9E69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Auf der Basis Ihrer Ziels und Ihrer Zielgruppenanalyse werden eine oder mehrere Botschaften festgelegt, die mit der Kampagne transportiert werden.</a:t>
            </a:r>
          </a:p>
          <a:p>
            <a:pPr lvl="1"/>
            <a:r>
              <a:rPr lang="de-DE" dirty="0"/>
              <a:t>„Hilfsmittel sichern die Lebensqualität Betroffener.“</a:t>
            </a:r>
          </a:p>
          <a:p>
            <a:pPr lvl="1"/>
            <a:r>
              <a:rPr lang="de-DE" dirty="0"/>
              <a:t>„Lebensqualität sollte nicht von finanziellen Möglichkeiten abhängen.“</a:t>
            </a:r>
          </a:p>
          <a:p>
            <a:r>
              <a:rPr lang="de-DE" dirty="0"/>
              <a:t>Aus den Botschaften lässt sich ein Slogan ableiten.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A4BE82-ACF5-45E7-AFC0-1CBE126F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854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CDB40CA-31C5-4A82-AF29-2DE7141C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selbsthilfe-der-zukunft.de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F11686-E3A5-49E1-9A9D-2D9D15FE0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00" y="0"/>
            <a:ext cx="9694862" cy="1219200"/>
          </a:xfrm>
        </p:spPr>
        <p:txBody>
          <a:bodyPr/>
          <a:lstStyle/>
          <a:p>
            <a:r>
              <a:rPr lang="de-DE" dirty="0"/>
              <a:t>Ressourcen und Unterstützung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E644EB7-6B9E-43AA-A970-52FE0A076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Legen Sie finanzielle und personelle Unterstützung für die Konzeption und Umsetzung der Kampagne fest.</a:t>
            </a:r>
          </a:p>
          <a:p>
            <a:pPr lvl="1"/>
            <a:r>
              <a:rPr lang="de-DE" dirty="0"/>
              <a:t>Können Mitarbeitende/Ehrenamtliche aus anderen Ressorts (inhaltlich) zuarbeiten?</a:t>
            </a:r>
          </a:p>
          <a:p>
            <a:pPr lvl="1"/>
            <a:r>
              <a:rPr lang="de-DE" dirty="0"/>
              <a:t>Gibt es finanzielle Mittel zur Bewerbung der Kampagneninhalte?</a:t>
            </a:r>
          </a:p>
          <a:p>
            <a:pPr lvl="1"/>
            <a:r>
              <a:rPr lang="de-DE" dirty="0"/>
              <a:t>Könnten ggfs. Externe engagiert werden?</a:t>
            </a:r>
          </a:p>
          <a:p>
            <a:r>
              <a:rPr lang="de-DE" dirty="0"/>
              <a:t>Eventuell ist es möglich andere Verbände mit in die Kampagne einzubeziehen.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51F1F0-DDFB-4C84-9813-037F0956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387F-0FE2-4320-9642-0B95519C7C8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577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SHdZ">
      <a:dk1>
        <a:srgbClr val="000000"/>
      </a:dk1>
      <a:lt1>
        <a:srgbClr val="FFFFFF"/>
      </a:lt1>
      <a:dk2>
        <a:srgbClr val="19407E"/>
      </a:dk2>
      <a:lt2>
        <a:srgbClr val="FFFFFF"/>
      </a:lt2>
      <a:accent1>
        <a:srgbClr val="00508E"/>
      </a:accent1>
      <a:accent2>
        <a:srgbClr val="21AEB1"/>
      </a:accent2>
      <a:accent3>
        <a:srgbClr val="B0C524"/>
      </a:accent3>
      <a:accent4>
        <a:srgbClr val="E62F44"/>
      </a:accent4>
      <a:accent5>
        <a:srgbClr val="E83A8C"/>
      </a:accent5>
      <a:accent6>
        <a:srgbClr val="973E8E"/>
      </a:accent6>
      <a:hlink>
        <a:srgbClr val="19407E"/>
      </a:hlink>
      <a:folHlink>
        <a:srgbClr val="973E8E"/>
      </a:folHlink>
    </a:clrScheme>
    <a:fontScheme name="SHdZ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36000" rIns="0" bIns="0" rtlCol="0">
        <a:norm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HdZ_PowerPoint-Layout-03.potx" id="{C7250B20-AE26-4FE6-9954-892EB99A2D52}" vid="{9FD27B10-6318-48DD-BD9D-70F32BDFA86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998</Words>
  <Application>Microsoft Office PowerPoint</Application>
  <PresentationFormat>Breitbild</PresentationFormat>
  <Paragraphs>167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Open Sans</vt:lpstr>
      <vt:lpstr>Symbol</vt:lpstr>
      <vt:lpstr>Wingdings</vt:lpstr>
      <vt:lpstr>Office</vt:lpstr>
      <vt:lpstr>Selbsthilfe der Zukunft Mustervortrag</vt:lpstr>
      <vt:lpstr>Inhalt</vt:lpstr>
      <vt:lpstr>Warum Social-Media?</vt:lpstr>
      <vt:lpstr>Zielsetzung</vt:lpstr>
      <vt:lpstr>Beispiel für ein SMARTes Ziel</vt:lpstr>
      <vt:lpstr>PowerPoint-Präsentation</vt:lpstr>
      <vt:lpstr>Zielgruppenanalyse</vt:lpstr>
      <vt:lpstr>Botschaft</vt:lpstr>
      <vt:lpstr>Ressourcen und Unterstützung</vt:lpstr>
      <vt:lpstr>Inhalte</vt:lpstr>
      <vt:lpstr>Inhalte </vt:lpstr>
      <vt:lpstr>Inhalte</vt:lpstr>
      <vt:lpstr>Gestaltung der Kampagne</vt:lpstr>
      <vt:lpstr>PowerPoint-Präsentation</vt:lpstr>
      <vt:lpstr>Moodboard</vt:lpstr>
      <vt:lpstr>PowerPoint-Präsentation</vt:lpstr>
      <vt:lpstr>Konkrete Umsetzung</vt:lpstr>
      <vt:lpstr>PowerPoint-Präsentation</vt:lpstr>
      <vt:lpstr>Checkliste</vt:lpstr>
      <vt:lpstr>Hilfreiche Links</vt:lpstr>
      <vt:lpstr>Vielen Dank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Danuta Sojka-Pokorski</dc:creator>
  <cp:lastModifiedBy>Eva Kauenhowen</cp:lastModifiedBy>
  <cp:revision>82</cp:revision>
  <dcterms:created xsi:type="dcterms:W3CDTF">2022-01-12T13:03:38Z</dcterms:created>
  <dcterms:modified xsi:type="dcterms:W3CDTF">2022-03-08T15:51:43Z</dcterms:modified>
</cp:coreProperties>
</file>